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4" r:id="rId1"/>
  </p:sldMasterIdLst>
  <p:notesMasterIdLst>
    <p:notesMasterId r:id="rId15"/>
  </p:notesMasterIdLst>
  <p:sldIdLst>
    <p:sldId id="256" r:id="rId2"/>
    <p:sldId id="276" r:id="rId3"/>
    <p:sldId id="259" r:id="rId4"/>
    <p:sldId id="277" r:id="rId5"/>
    <p:sldId id="280" r:id="rId6"/>
    <p:sldId id="281" r:id="rId7"/>
    <p:sldId id="271" r:id="rId8"/>
    <p:sldId id="273" r:id="rId9"/>
    <p:sldId id="274" r:id="rId10"/>
    <p:sldId id="275" r:id="rId11"/>
    <p:sldId id="266" r:id="rId12"/>
    <p:sldId id="262" r:id="rId13"/>
    <p:sldId id="265" r:id="rId1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7CA0F-95F1-41DD-B73A-D25FBD900610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5FC53-9966-4494-BC7D-15647FB4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5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8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4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0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2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5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6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146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7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5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ed.gov/" TargetMode="External"/><Relationship Id="rId2" Type="http://schemas.openxmlformats.org/officeDocument/2006/relationships/hyperlink" Target="https://nam01.safelinks.protection.outlook.com/?url=http://www.nysed.gov/news/2020/state-education-department-issues-guidance-reopen-new-york-state-schools&amp;data=02|01|LHui2@schools.nyc.gov|6772b25e5e94471b9dd508d82a88c478|18492cb7ef45456185710c42e5f7ac07|0|0|637306114222513328&amp;sdata=dVO0wUhTw2u6VjYW9P%2B5JA70Usi4W9434HrRjnuNCvM%3D&amp;reserved=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am01.safelinks.protection.outlook.com/?url=https://www.cdc.gov/coronavirus/2019-ncov/community/schools-childcare/prepare-safe-return.html&amp;data=02|01|LHui2@schools.nyc.gov|daae6d5ab1ff4c6c81b308d83039d9c3|18492cb7ef45456185710c42e5f7ac07|0|0|637312372349773099&amp;sdata=DIhYziwdC24dmM72M8H3pg0qlwoTPmO6OHawTkJQN5g%3D&amp;reserved=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chools.nyc.gov/returntoschool202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295" y="883110"/>
            <a:ext cx="3709857" cy="140683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Public School 174</a:t>
            </a:r>
            <a:b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William Sidney Mount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7819" y="2009383"/>
            <a:ext cx="6534807" cy="4332992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10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Town Hall </a:t>
            </a:r>
          </a:p>
          <a:p>
            <a:r>
              <a:rPr lang="en-US" sz="14400" b="1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1200" b="1" i="1" dirty="0">
                <a:latin typeface="Calibri" panose="020F0502020204030204" pitchFamily="34" charset="0"/>
                <a:cs typeface="Calibri" panose="020F0502020204030204" pitchFamily="34" charset="0"/>
              </a:rPr>
              <a:t>Return to School Fall 2020</a:t>
            </a:r>
            <a:endParaRPr lang="en-US" sz="4000" b="1" dirty="0"/>
          </a:p>
          <a:p>
            <a:pPr algn="ctr"/>
            <a:r>
              <a:rPr lang="en-US" sz="14400" b="1" i="1" dirty="0">
                <a:latin typeface="Calibri" panose="020F0502020204030204" pitchFamily="34" charset="0"/>
                <a:cs typeface="Calibri" panose="020F0502020204030204" pitchFamily="34" charset="0"/>
              </a:rPr>
              <a:t>Blended Learning </a:t>
            </a:r>
          </a:p>
          <a:p>
            <a:pPr algn="ctr"/>
            <a:r>
              <a:rPr lang="en-US" sz="11200" b="1" dirty="0">
                <a:solidFill>
                  <a:srgbClr val="00B0F0"/>
                </a:solidFill>
              </a:rPr>
              <a:t>Thursday, August 13, 2020     </a:t>
            </a:r>
          </a:p>
          <a:p>
            <a:r>
              <a:rPr lang="en-US" sz="11200" b="1" dirty="0"/>
              <a:t>10am- 11am</a:t>
            </a:r>
          </a:p>
          <a:p>
            <a:r>
              <a:rPr lang="en-US" sz="9600" b="1" i="1" dirty="0"/>
              <a:t>Via Google MEET</a:t>
            </a:r>
          </a:p>
          <a:p>
            <a:endParaRPr lang="en-US" sz="9600" b="1" i="1" dirty="0"/>
          </a:p>
          <a:p>
            <a:pPr algn="ctr"/>
            <a:r>
              <a:rPr lang="en-US" sz="7200" i="1" dirty="0">
                <a:solidFill>
                  <a:schemeClr val="accent5">
                    <a:lumMod val="75000"/>
                  </a:schemeClr>
                </a:solidFill>
              </a:rPr>
              <a:t>Karin Kelly, Principal      Kerstin Kobetitsch, AP</a:t>
            </a:r>
          </a:p>
          <a:p>
            <a:pPr algn="ctr"/>
            <a:r>
              <a:rPr lang="en-US" sz="7200" i="1" dirty="0">
                <a:solidFill>
                  <a:schemeClr val="accent5">
                    <a:lumMod val="75000"/>
                  </a:schemeClr>
                </a:solidFill>
              </a:rPr>
              <a:t> Laura Hui, Parent Coordinator     Wendy Bernstein, Teacher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8" y="646981"/>
            <a:ext cx="2689102" cy="1954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29" y="3278037"/>
            <a:ext cx="2935893" cy="22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84" y="992890"/>
            <a:ext cx="8292240" cy="3421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59" y="3966288"/>
            <a:ext cx="8276898" cy="2127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4" y="286953"/>
            <a:ext cx="1287780" cy="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55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0790" y="165539"/>
            <a:ext cx="87608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Planning</a:t>
            </a:r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sz="2400" dirty="0"/>
              <a:t>                           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76187"/>
              </p:ext>
            </p:extLst>
          </p:nvPr>
        </p:nvGraphicFramePr>
        <p:xfrm>
          <a:off x="1817238" y="717330"/>
          <a:ext cx="8367286" cy="3243263"/>
        </p:xfrm>
        <a:graphic>
          <a:graphicData uri="http://schemas.openxmlformats.org/drawingml/2006/table">
            <a:tbl>
              <a:tblPr/>
              <a:tblGrid>
                <a:gridCol w="8367286">
                  <a:extLst>
                    <a:ext uri="{9D8B030D-6E8A-4147-A177-3AD203B41FA5}">
                      <a16:colId xmlns:a16="http://schemas.microsoft.com/office/drawing/2014/main" val="1202982808"/>
                    </a:ext>
                  </a:extLst>
                </a:gridCol>
              </a:tblGrid>
              <a:tr h="3243263"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wf_segoe-ui_light"/>
                          <a:hlinkClick r:id="rId2"/>
                        </a:rPr>
                        <a:t>State Education Department Issues Guidance to Reopen New York State Schools | New York State Education Department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light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wf_segoe-ui_normal"/>
                        </a:rPr>
                        <a:t>The New York State Education Department released guidance to help schools and school districts as they plan to reopen, whether that occurs in person, remotely, or in a combination of the two. The guidance builds on the Framework of Guidance that the Department presented to the Board of Regents on Monday, July 13. “On Monday, the Department presented a comprehensive framework of ...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wf_segoe-ui_normal"/>
                          <a:hlinkClick r:id="rId3"/>
                        </a:rPr>
                        <a:t>www.nysed.gov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normal"/>
                      </a:endParaRP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normal"/>
                      </a:endParaRPr>
                    </a:p>
                    <a:p>
                      <a:pPr algn="ctr"/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Centers for Disease Control and Prevention Issued Re-opening Guidance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CDC issued </a:t>
                      </a:r>
                      <a:r>
                        <a:rPr lang="en-US" sz="14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 tooltip="Original URL: https://www.cdc.gov/coronavirus/2019-ncov/community/schools-childcare/prepare-safe-return.html. Click or tap if you trust this link."/>
                        </a:rPr>
                        <a:t>guidance</a:t>
                      </a:r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re-opening for school districts. 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wf_segoe-ui_normal"/>
                      </a:endParaRPr>
                    </a:p>
                    <a:p>
                      <a:pPr algn="ctr"/>
                      <a:endParaRPr lang="en-US" sz="3200" b="0" dirty="0">
                        <a:solidFill>
                          <a:srgbClr val="A6A6A6"/>
                        </a:solidFill>
                        <a:effectLst/>
                        <a:latin typeface="wf_segoe-ui_normal"/>
                      </a:endParaRPr>
                    </a:p>
                  </a:txBody>
                  <a:tcPr marR="274320" marT="91440" marB="91440">
                    <a:lnL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2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359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096" y="1124469"/>
            <a:ext cx="805231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      Save the date!  Register!</a:t>
            </a:r>
          </a:p>
          <a:p>
            <a:r>
              <a:rPr lang="en-US" sz="2000" b="1" i="1" dirty="0"/>
              <a:t>                                                   </a:t>
            </a:r>
            <a:r>
              <a:rPr lang="en-US" sz="2000" b="1" dirty="0"/>
              <a:t>NYC Citywide Virtual</a:t>
            </a:r>
          </a:p>
          <a:p>
            <a:pPr algn="ctr"/>
            <a:r>
              <a:rPr lang="en-US" sz="2000" b="1" dirty="0"/>
              <a:t>Family and Student Return to School Sessions</a:t>
            </a:r>
          </a:p>
          <a:p>
            <a:pPr algn="ctr"/>
            <a:r>
              <a:rPr lang="en-US" sz="2000" b="1" i="1" dirty="0"/>
              <a:t>With Chancellor Carranza </a:t>
            </a:r>
          </a:p>
          <a:p>
            <a:r>
              <a:rPr lang="en-US" sz="2000" dirty="0"/>
              <a:t>                                                     6:30pm- 8pm </a:t>
            </a:r>
          </a:p>
          <a:p>
            <a:r>
              <a:rPr lang="en-US" sz="2000" dirty="0"/>
              <a:t>                                                                          </a:t>
            </a:r>
            <a:endParaRPr lang="en-US" sz="1100" dirty="0"/>
          </a:p>
          <a:p>
            <a:r>
              <a:rPr lang="en-US" sz="2400" b="1" dirty="0"/>
              <a:t>Return to School 2020</a:t>
            </a:r>
            <a:endParaRPr lang="en-US" sz="2400" dirty="0"/>
          </a:p>
          <a:p>
            <a:r>
              <a:rPr lang="en-US" dirty="0"/>
              <a:t>Want to learn more about NYC schools plans for the 2020–21 school year? </a:t>
            </a:r>
          </a:p>
          <a:p>
            <a:r>
              <a:rPr lang="en-US" dirty="0"/>
              <a:t>Attend our virtual citywide Information session for students and families—</a:t>
            </a:r>
          </a:p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                                   July 14, 2020  </a:t>
            </a:r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                                   July 28, 2020</a:t>
            </a:r>
          </a:p>
          <a:p>
            <a:r>
              <a:rPr lang="en-US" dirty="0"/>
              <a:t>                                              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August 12, 2020  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/>
              <a:t>                                             </a:t>
            </a:r>
            <a:r>
              <a:rPr lang="en-US" sz="3200" b="1" dirty="0"/>
              <a:t>August 27, 2020</a:t>
            </a:r>
            <a:br>
              <a:rPr lang="en-US" sz="2400" b="1" dirty="0"/>
            </a:br>
            <a:r>
              <a:rPr lang="en-US" dirty="0"/>
              <a:t>Register now: </a:t>
            </a:r>
            <a:r>
              <a:rPr lang="en-US" dirty="0">
                <a:hlinkClick r:id="rId2" tooltip="schools.nyc.gov/returntoschool2020"/>
              </a:rPr>
              <a:t>schools.nyc.gov/returntoschool2020</a:t>
            </a:r>
            <a:r>
              <a:rPr lang="en-US" dirty="0"/>
              <a:t>. You can also select your preferred language (English, Spanish or Mandarin) and submit a question.</a:t>
            </a:r>
            <a:endParaRPr lang="en-US" sz="1100" dirty="0"/>
          </a:p>
          <a:p>
            <a:endParaRPr lang="en-US" sz="1100" dirty="0"/>
          </a:p>
          <a:p>
            <a:r>
              <a:rPr lang="en-US" sz="2000" dirty="0"/>
              <a:t>  </a:t>
            </a:r>
            <a:endParaRPr lang="en-US" dirty="0"/>
          </a:p>
        </p:txBody>
      </p:sp>
      <p:pic>
        <p:nvPicPr>
          <p:cNvPr id="3" name="Picture 2" descr="File:Checkmark green.sv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30" y="3965028"/>
            <a:ext cx="346339" cy="300552"/>
          </a:xfrm>
          <a:prstGeom prst="rect">
            <a:avLst/>
          </a:prstGeom>
        </p:spPr>
      </p:pic>
      <p:pic>
        <p:nvPicPr>
          <p:cNvPr id="4" name="Picture 3" descr="File:Checkmark green.sv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30" y="4265580"/>
            <a:ext cx="346339" cy="300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2" y="462181"/>
            <a:ext cx="1687244" cy="1373928"/>
          </a:xfrm>
          <a:prstGeom prst="rect">
            <a:avLst/>
          </a:prstGeom>
        </p:spPr>
      </p:pic>
      <p:pic>
        <p:nvPicPr>
          <p:cNvPr id="6" name="Picture 5" descr="File:Checkmark green.sv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72" y="4641113"/>
            <a:ext cx="346339" cy="3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08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0" y="3297757"/>
            <a:ext cx="3699643" cy="27640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9082" y="327713"/>
            <a:ext cx="8135008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/>
              <a:t>The Next Steps…</a:t>
            </a:r>
          </a:p>
          <a:p>
            <a:r>
              <a:rPr lang="en-US" sz="2800" b="1" i="1" dirty="0"/>
              <a:t>    </a:t>
            </a:r>
            <a:r>
              <a:rPr lang="en-US" sz="2000" b="1" i="1" dirty="0"/>
              <a:t>additional</a:t>
            </a:r>
          </a:p>
          <a:p>
            <a:r>
              <a:rPr lang="en-US" sz="2800" b="1" i="1" dirty="0"/>
              <a:t>       “Updates on School Re-opening”</a:t>
            </a:r>
          </a:p>
          <a:p>
            <a:r>
              <a:rPr lang="en-US" sz="2800" b="1" i="1" dirty="0"/>
              <a:t>           </a:t>
            </a:r>
            <a:r>
              <a:rPr lang="en-US" sz="2400" i="1" dirty="0"/>
              <a:t>via email, Remind, </a:t>
            </a:r>
          </a:p>
          <a:p>
            <a:r>
              <a:rPr lang="en-US" sz="2800" b="1" i="1" dirty="0"/>
              <a:t>                </a:t>
            </a:r>
            <a:r>
              <a:rPr lang="en-US" sz="3600" b="1" i="1" dirty="0"/>
              <a:t>Town Hall </a:t>
            </a:r>
            <a:r>
              <a:rPr lang="en-US" sz="2400" b="1" i="1" dirty="0"/>
              <a:t>and</a:t>
            </a:r>
          </a:p>
          <a:p>
            <a:r>
              <a:rPr lang="en-US" sz="2400" b="1" i="1" dirty="0"/>
              <a:t>                        Parent Information Sessions</a:t>
            </a:r>
          </a:p>
          <a:p>
            <a:r>
              <a:rPr lang="en-US" sz="2400" b="1" i="1" dirty="0"/>
              <a:t>			</a:t>
            </a:r>
          </a:p>
          <a:p>
            <a:r>
              <a:rPr lang="en-US" sz="2400" b="1" i="1" dirty="0"/>
              <a:t>				Please complete the PS 174</a:t>
            </a:r>
          </a:p>
          <a:p>
            <a:r>
              <a:rPr lang="en-US" sz="2400" b="1" i="1" dirty="0"/>
              <a:t>			Parent Survey, by August 14, 2020</a:t>
            </a:r>
          </a:p>
          <a:p>
            <a:endParaRPr lang="en-US" sz="2800" b="1" i="1" dirty="0"/>
          </a:p>
          <a:p>
            <a:r>
              <a:rPr lang="en-US" sz="2800" b="1" i="1" dirty="0"/>
              <a:t>                            </a:t>
            </a:r>
          </a:p>
          <a:p>
            <a:r>
              <a:rPr lang="en-US" sz="2800" b="1" i="1" dirty="0"/>
              <a:t>                                Visit our websites</a:t>
            </a:r>
            <a:r>
              <a:rPr lang="en-US" sz="2800" i="1" dirty="0"/>
              <a:t>--- </a:t>
            </a:r>
          </a:p>
          <a:p>
            <a:r>
              <a:rPr lang="en-US" sz="2800" i="1" dirty="0"/>
              <a:t>                                            </a:t>
            </a:r>
            <a:r>
              <a:rPr lang="en-US" sz="2400" b="1" dirty="0"/>
              <a:t>ps174.org</a:t>
            </a:r>
          </a:p>
          <a:p>
            <a:r>
              <a:rPr lang="en-US" sz="2400" b="1" dirty="0"/>
              <a:t>                                                    schools.nyc.gov/</a:t>
            </a:r>
            <a:r>
              <a:rPr lang="en-US" sz="2400" b="1" dirty="0" err="1"/>
              <a:t>ReturnToSchool</a:t>
            </a:r>
            <a:endParaRPr lang="en-US" sz="2400" b="1" dirty="0"/>
          </a:p>
          <a:p>
            <a:pPr algn="ctr"/>
            <a:endParaRPr lang="en-US" sz="2800" i="1" dirty="0"/>
          </a:p>
          <a:p>
            <a:r>
              <a:rPr lang="en-US" sz="2800" b="1" i="1" dirty="0"/>
              <a:t>           </a:t>
            </a:r>
            <a:r>
              <a:rPr lang="en-US" sz="2800" b="1" dirty="0"/>
              <a:t>             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15" y="598770"/>
            <a:ext cx="3347543" cy="262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29" y="4709296"/>
            <a:ext cx="3195736" cy="8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626" y="365125"/>
            <a:ext cx="9059174" cy="220554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3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b="1" dirty="0"/>
            </a:br>
            <a:r>
              <a:rPr lang="en-US" sz="5300" b="1" i="1" dirty="0">
                <a:latin typeface="Calibri" panose="020F0502020204030204" pitchFamily="34" charset="0"/>
                <a:cs typeface="Calibri" panose="020F0502020204030204" pitchFamily="34" charset="0"/>
              </a:rPr>
              <a:t>Blended Learning – In Person</a:t>
            </a:r>
            <a:br>
              <a:rPr lang="en-US" sz="96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86" y="2163097"/>
            <a:ext cx="8187813" cy="4013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we return to school in the Fall, instruction for all of our students needs to focus on these key elements: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Begin with Knowing Students Well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Integrate Academic and Social Emotional Learning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Ensure Continuity of Learning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Focus on Priority Learning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4" y="365124"/>
            <a:ext cx="2311400" cy="337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40" y="5570217"/>
            <a:ext cx="2292151" cy="6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07" y="531222"/>
            <a:ext cx="10058400" cy="56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2219"/>
            <a:ext cx="10515600" cy="142567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3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b="1" dirty="0"/>
            </a:br>
            <a:r>
              <a:rPr lang="en-US" sz="5300" b="1" i="1" dirty="0">
                <a:latin typeface="Calibri" panose="020F0502020204030204" pitchFamily="34" charset="0"/>
              </a:rPr>
              <a:t>Rationale for Model 2</a:t>
            </a:r>
            <a:br>
              <a:rPr lang="en-US" sz="96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7897"/>
            <a:ext cx="10515600" cy="411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Physical Space </a:t>
            </a:r>
            <a:r>
              <a:rPr lang="en-US" sz="2000" dirty="0"/>
              <a:t>- Model 2 was selected as we could not physical support Model 1A or B as class size using this model did not comply with social distancing within number of classrooms in the school.</a:t>
            </a:r>
          </a:p>
          <a:p>
            <a:pPr marL="0" indent="0">
              <a:buNone/>
            </a:pPr>
            <a:r>
              <a:rPr lang="en-US" sz="2400" b="1" dirty="0"/>
              <a:t>Safe Distancing </a:t>
            </a:r>
            <a:r>
              <a:rPr lang="en-US" sz="2000" dirty="0"/>
              <a:t>- Model 2 will allow for all precautions such as proper social distancing, temperature checks at entry during arrival and movement in the building. </a:t>
            </a:r>
          </a:p>
          <a:p>
            <a:pPr marL="0" indent="0">
              <a:buNone/>
            </a:pPr>
            <a:r>
              <a:rPr lang="en-US" sz="2400" b="1" dirty="0"/>
              <a:t>Additional Students </a:t>
            </a:r>
            <a:r>
              <a:rPr lang="en-US" sz="2000" dirty="0"/>
              <a:t>– As we move through the year, Model 2 will account for new admits and students who may return to Blended Learning through the year.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400" i="1" dirty="0"/>
              <a:t>***Safety, Safety, Safety***</a:t>
            </a:r>
          </a:p>
          <a:p>
            <a:pPr marL="0" indent="0" algn="ctr">
              <a:buNone/>
            </a:pPr>
            <a:r>
              <a:rPr lang="en-US" sz="2400" i="1" dirty="0"/>
              <a:t>Safety of our entire school community is the </a:t>
            </a:r>
            <a:r>
              <a:rPr lang="en-US" sz="2400" b="1" i="1" dirty="0"/>
              <a:t>primary concern </a:t>
            </a:r>
            <a:r>
              <a:rPr lang="en-US" sz="2400" i="1" dirty="0"/>
              <a:t>from our parent engagements, of surveys and staff.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11" y="115923"/>
            <a:ext cx="3934286" cy="10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2219"/>
            <a:ext cx="10515600" cy="142567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3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b="1" dirty="0"/>
            </a:br>
            <a:r>
              <a:rPr lang="en-US" sz="5300" b="1" i="1" dirty="0">
                <a:latin typeface="Calibri" panose="020F0502020204030204" pitchFamily="34" charset="0"/>
              </a:rPr>
              <a:t>Model Selection Process</a:t>
            </a:r>
            <a:br>
              <a:rPr lang="en-US" sz="96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7897"/>
            <a:ext cx="10515600" cy="41197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School Leadership Engagement – </a:t>
            </a:r>
            <a:r>
              <a:rPr lang="en-US" sz="2400" dirty="0"/>
              <a:t>School Leadership Team (staff and parents), PA Parent Leaders, School Safety Team members, including Custodian have been in contact in June, July and August to review and consider: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Social Distancing Capacity Report –  </a:t>
            </a:r>
            <a:r>
              <a:rPr lang="en-US" sz="2400" dirty="0"/>
              <a:t>Room Square Footage; operable windows</a:t>
            </a:r>
          </a:p>
          <a:p>
            <a:pPr marL="0" indent="0">
              <a:buNone/>
            </a:pPr>
            <a:r>
              <a:rPr lang="en-US" sz="2400" b="1" dirty="0"/>
              <a:t>Staffing – </a:t>
            </a:r>
            <a:r>
              <a:rPr lang="en-US" sz="2400" dirty="0"/>
              <a:t>Staff have the ability to apply for Accommodations</a:t>
            </a:r>
          </a:p>
          <a:p>
            <a:pPr marL="0" indent="0">
              <a:buNone/>
            </a:pPr>
            <a:r>
              <a:rPr lang="en-US" sz="2400" b="1" dirty="0"/>
              <a:t>Physical Space – </a:t>
            </a:r>
            <a:r>
              <a:rPr lang="en-US" sz="2400" dirty="0"/>
              <a:t>Entrances/classrooms/hallways/use of large spaces</a:t>
            </a:r>
          </a:p>
          <a:p>
            <a:pPr marL="0" indent="0">
              <a:buNone/>
            </a:pPr>
            <a:r>
              <a:rPr lang="en-US" sz="2400" b="1" dirty="0"/>
              <a:t>Class Registers – </a:t>
            </a:r>
            <a:r>
              <a:rPr lang="en-US" sz="2400" dirty="0"/>
              <a:t>(from 25-32 students; space can account for 8-10 students)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400" i="1" dirty="0"/>
              <a:t>***Safety, Safety, Safety***</a:t>
            </a:r>
          </a:p>
          <a:p>
            <a:pPr marL="0" indent="0" algn="ctr">
              <a:buNone/>
            </a:pPr>
            <a:r>
              <a:rPr lang="en-US" sz="2400" i="1" dirty="0"/>
              <a:t>Safety of our entire school community is the </a:t>
            </a:r>
            <a:r>
              <a:rPr lang="en-US" sz="2400" b="1" i="1" dirty="0"/>
              <a:t>primary concern </a:t>
            </a:r>
            <a:r>
              <a:rPr lang="en-US" sz="2400" i="1" dirty="0"/>
              <a:t>from our parent engagements, of surveys and staff.</a:t>
            </a:r>
          </a:p>
          <a:p>
            <a:pPr marL="0" indent="0">
              <a:buNone/>
            </a:pP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11" y="115923"/>
            <a:ext cx="3934286" cy="10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9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2219"/>
            <a:ext cx="10515600" cy="142567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3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b="1" dirty="0"/>
            </a:br>
            <a:r>
              <a:rPr lang="en-US" sz="5300" b="1" i="1" dirty="0">
                <a:latin typeface="Calibri" panose="020F0502020204030204" pitchFamily="34" charset="0"/>
              </a:rPr>
              <a:t>Instructional Expectations</a:t>
            </a:r>
            <a:br>
              <a:rPr lang="en-US" sz="96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7897"/>
            <a:ext cx="10515600" cy="4119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Our goal is ensuring every student in PS 174, experiences </a:t>
            </a:r>
            <a:r>
              <a:rPr lang="en-US" sz="2400" b="1" dirty="0"/>
              <a:t>rigorous instruction </a:t>
            </a:r>
            <a:r>
              <a:rPr lang="en-US" sz="2400" dirty="0"/>
              <a:t>in a </a:t>
            </a:r>
            <a:r>
              <a:rPr lang="en-US" sz="2400" b="1" dirty="0"/>
              <a:t>supportive</a:t>
            </a:r>
            <a:r>
              <a:rPr lang="en-US" sz="2400" dirty="0"/>
              <a:t> and </a:t>
            </a:r>
            <a:r>
              <a:rPr lang="en-US" sz="2400" b="1" dirty="0"/>
              <a:t>affirming</a:t>
            </a:r>
            <a:r>
              <a:rPr lang="en-US" sz="2400" dirty="0"/>
              <a:t> learning environment.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Focusing on and creating </a:t>
            </a:r>
            <a:r>
              <a:rPr lang="en-US" sz="2400" b="1" dirty="0"/>
              <a:t>culturally responsive</a:t>
            </a:r>
            <a:r>
              <a:rPr lang="en-US" sz="2400" dirty="0"/>
              <a:t>, </a:t>
            </a:r>
            <a:r>
              <a:rPr lang="en-US" sz="2400" b="1" dirty="0"/>
              <a:t>student-centered</a:t>
            </a:r>
            <a:r>
              <a:rPr lang="en-US" sz="2400" dirty="0"/>
              <a:t> learning environments while developing </a:t>
            </a:r>
            <a:r>
              <a:rPr lang="en-US" sz="2400" b="1" dirty="0"/>
              <a:t>critical thinking </a:t>
            </a:r>
            <a:r>
              <a:rPr lang="en-US" sz="2400" dirty="0"/>
              <a:t>skills, communication and advanced literacy skills.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Blended</a:t>
            </a:r>
            <a:r>
              <a:rPr lang="en-US" sz="2400" dirty="0"/>
              <a:t> learning framework combines technology, resources, and </a:t>
            </a:r>
            <a:r>
              <a:rPr lang="en-US" sz="2400" b="1" dirty="0"/>
              <a:t>flexibility</a:t>
            </a:r>
            <a:r>
              <a:rPr lang="en-US" sz="2400" dirty="0"/>
              <a:t> in an effort to personalize instruction while maximizing learning time. There continues to be more digital content and </a:t>
            </a:r>
            <a:r>
              <a:rPr lang="en-US" sz="2400" b="1" dirty="0"/>
              <a:t>innovative data resources </a:t>
            </a:r>
            <a:r>
              <a:rPr lang="en-US" sz="2400" dirty="0"/>
              <a:t>become available.</a:t>
            </a:r>
          </a:p>
          <a:p>
            <a:pPr marL="0" indent="0">
              <a:buNone/>
            </a:pP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11" y="115923"/>
            <a:ext cx="3934286" cy="10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20" y="2393005"/>
            <a:ext cx="2217906" cy="2684834"/>
          </a:xfrm>
        </p:spPr>
        <p:txBody>
          <a:bodyPr>
            <a:normAutofit/>
          </a:bodyPr>
          <a:lstStyle/>
          <a:p>
            <a:r>
              <a:rPr lang="en-US" sz="1800" b="1" i="1" dirty="0">
                <a:latin typeface="+mn-lt"/>
              </a:rPr>
              <a:t>Opt into </a:t>
            </a:r>
            <a:br>
              <a:rPr lang="en-US" sz="1800" b="1" i="1" dirty="0">
                <a:latin typeface="+mn-lt"/>
              </a:rPr>
            </a:br>
            <a:r>
              <a:rPr lang="en-US" sz="1800" b="1" i="1" dirty="0">
                <a:latin typeface="+mn-lt"/>
              </a:rPr>
              <a:t>100% Remote Learning online</a:t>
            </a:r>
            <a:br>
              <a:rPr lang="en-US" sz="1800" b="1" i="1" dirty="0">
                <a:latin typeface="+mn-lt"/>
              </a:rPr>
            </a:br>
            <a:r>
              <a:rPr lang="en-US" sz="1800" b="1" i="1" dirty="0">
                <a:latin typeface="+mn-lt"/>
              </a:rPr>
              <a:t>by August 7</a:t>
            </a:r>
            <a:r>
              <a:rPr lang="en-US" sz="1800" b="1" i="1" baseline="30000" dirty="0">
                <a:latin typeface="+mn-lt"/>
              </a:rPr>
              <a:t>th</a:t>
            </a:r>
            <a:r>
              <a:rPr lang="en-US" sz="1800" b="1" i="1" dirty="0">
                <a:latin typeface="+mn-lt"/>
              </a:rPr>
              <a:t>.</a:t>
            </a:r>
            <a:br>
              <a:rPr lang="en-US" sz="1800" b="1" i="1" dirty="0">
                <a:latin typeface="+mn-lt"/>
              </a:rPr>
            </a:br>
            <a:br>
              <a:rPr lang="en-US" sz="1800" b="1" dirty="0"/>
            </a:br>
            <a:r>
              <a:rPr lang="en-US" sz="1400" b="1" dirty="0"/>
              <a:t>Note: </a:t>
            </a:r>
            <a:br>
              <a:rPr lang="en-US" sz="1400" b="1" dirty="0"/>
            </a:br>
            <a:r>
              <a:rPr lang="en-US" sz="1400" b="1" dirty="0"/>
              <a:t>Opt back into Blended Learning at scheduled </a:t>
            </a:r>
            <a:r>
              <a:rPr lang="en-US" sz="1400" b="1" dirty="0" err="1"/>
              <a:t>intervals.TBD</a:t>
            </a:r>
            <a:r>
              <a:rPr lang="en-US" sz="1400" b="1" dirty="0"/>
              <a:t> (ex November)</a:t>
            </a:r>
            <a:br>
              <a:rPr lang="en-US" sz="1400" b="1" dirty="0"/>
            </a:br>
            <a:endParaRPr lang="en-US" sz="1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31" y="68769"/>
            <a:ext cx="5947335" cy="6789231"/>
          </a:xfrm>
        </p:spPr>
      </p:pic>
      <p:sp>
        <p:nvSpPr>
          <p:cNvPr id="5" name="TextBox 4"/>
          <p:cNvSpPr txBox="1"/>
          <p:nvPr/>
        </p:nvSpPr>
        <p:spPr>
          <a:xfrm>
            <a:off x="9405640" y="2746052"/>
            <a:ext cx="246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Blended Learning</a:t>
            </a:r>
          </a:p>
          <a:p>
            <a:r>
              <a:rPr lang="en-US" b="1" i="1" dirty="0"/>
              <a:t>Opt into—</a:t>
            </a:r>
          </a:p>
          <a:p>
            <a:r>
              <a:rPr lang="en-US" b="1" i="1" dirty="0"/>
              <a:t>100% Remote at Home anytime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6" y="155020"/>
            <a:ext cx="1715323" cy="12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08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2219224"/>
            <a:ext cx="9637295" cy="409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3789" y="1411013"/>
            <a:ext cx="6696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Chancellor Carranza’s Family Letter – August 3, 2020</a:t>
            </a:r>
          </a:p>
          <a:p>
            <a:r>
              <a:rPr lang="en-US" sz="2000" b="1" i="1" dirty="0"/>
              <a:t>Health and Safety 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9" y="395236"/>
            <a:ext cx="1449452" cy="10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5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64" y="500859"/>
            <a:ext cx="6096865" cy="1492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64" y="1803078"/>
            <a:ext cx="6025918" cy="4962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0" y="322405"/>
            <a:ext cx="1287780" cy="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86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2198</TotalTime>
  <Words>774</Words>
  <Application>Microsoft Macintosh PowerPoint</Application>
  <PresentationFormat>Widescreen</PresentationFormat>
  <Paragraphs>93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wf_segoe-ui_light</vt:lpstr>
      <vt:lpstr>wf_segoe-ui_normal</vt:lpstr>
      <vt:lpstr>Wingdings</vt:lpstr>
      <vt:lpstr>Office Theme</vt:lpstr>
      <vt:lpstr>Public School 174 William Sidney Mount</vt:lpstr>
      <vt:lpstr>  Blended Learning – In Person </vt:lpstr>
      <vt:lpstr>PowerPoint Presentation</vt:lpstr>
      <vt:lpstr>  Rationale for Model 2 </vt:lpstr>
      <vt:lpstr>  Model Selection Process </vt:lpstr>
      <vt:lpstr>  Instructional Expectations </vt:lpstr>
      <vt:lpstr>Opt into  100% Remote Learning online by August 7th.  Note:  Opt back into Blended Learning at scheduled intervals.TBD (ex November)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NYCDoE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School 174 William Sidney Mount</dc:title>
  <dc:creator>Hui Laura</dc:creator>
  <cp:lastModifiedBy>Marisol Catucci</cp:lastModifiedBy>
  <cp:revision>89</cp:revision>
  <dcterms:created xsi:type="dcterms:W3CDTF">2020-07-22T15:49:07Z</dcterms:created>
  <dcterms:modified xsi:type="dcterms:W3CDTF">2020-08-13T15:57:07Z</dcterms:modified>
</cp:coreProperties>
</file>